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6" r:id="rId3"/>
    <p:sldId id="265" r:id="rId4"/>
    <p:sldId id="257" r:id="rId5"/>
    <p:sldId id="266" r:id="rId6"/>
    <p:sldId id="267" r:id="rId7"/>
    <p:sldId id="258" r:id="rId8"/>
    <p:sldId id="259" r:id="rId9"/>
    <p:sldId id="261" r:id="rId10"/>
    <p:sldId id="262" r:id="rId11"/>
    <p:sldId id="354" r:id="rId12"/>
    <p:sldId id="276" r:id="rId13"/>
    <p:sldId id="278" r:id="rId14"/>
    <p:sldId id="279" r:id="rId15"/>
    <p:sldId id="358" r:id="rId16"/>
    <p:sldId id="357" r:id="rId17"/>
    <p:sldId id="280" r:id="rId18"/>
    <p:sldId id="282" r:id="rId19"/>
    <p:sldId id="281" r:id="rId20"/>
    <p:sldId id="285" r:id="rId21"/>
    <p:sldId id="286" r:id="rId22"/>
    <p:sldId id="287" r:id="rId23"/>
    <p:sldId id="369" r:id="rId24"/>
    <p:sldId id="288" r:id="rId25"/>
    <p:sldId id="291" r:id="rId26"/>
    <p:sldId id="293" r:id="rId27"/>
    <p:sldId id="294" r:id="rId28"/>
    <p:sldId id="34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01" r:id="rId38"/>
    <p:sldId id="298" r:id="rId39"/>
    <p:sldId id="296" r:id="rId40"/>
    <p:sldId id="297" r:id="rId41"/>
    <p:sldId id="295" r:id="rId42"/>
    <p:sldId id="299" r:id="rId43"/>
    <p:sldId id="300" r:id="rId44"/>
    <p:sldId id="302" r:id="rId45"/>
    <p:sldId id="303" r:id="rId46"/>
    <p:sldId id="304" r:id="rId47"/>
    <p:sldId id="308" r:id="rId48"/>
    <p:sldId id="309" r:id="rId49"/>
    <p:sldId id="305" r:id="rId50"/>
    <p:sldId id="367" r:id="rId51"/>
    <p:sldId id="368" r:id="rId52"/>
    <p:sldId id="350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lla.kravchuk@lnu.edu.u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E850D0-4853-4192-BF38-31043AD55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868" y="1961965"/>
            <a:ext cx="7809143" cy="2778711"/>
          </a:xfrm>
        </p:spPr>
        <p:txBody>
          <a:bodyPr/>
          <a:lstStyle/>
          <a:p>
            <a:pPr algn="l"/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pl-PL" sz="2800" dirty="0">
                <a:latin typeface="Arial Black" panose="020B0A04020102020204" pitchFamily="34" charset="0"/>
              </a:rPr>
              <a:t>Typy odstępstw od normy składniowej 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latin typeface="Arial Black" panose="020B0A04020102020204" pitchFamily="34" charset="0"/>
              </a:rPr>
              <a:t>w polszczyźnie użytkowników 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latin typeface="Arial Black" panose="020B0A04020102020204" pitchFamily="34" charset="0"/>
              </a:rPr>
              <a:t>z pierwszym językiem ukraińskim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Cz. 1: Kryterium typu struktury</a:t>
            </a:r>
            <a:r>
              <a:rPr lang="uk-UA" sz="3600" dirty="0"/>
              <a:t/>
            </a:r>
            <a:br>
              <a:rPr lang="uk-UA" sz="3600" dirty="0"/>
            </a:br>
            <a:endParaRPr lang="pl-PL" sz="3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7ED01CA-B2CF-4982-9451-E227B7F22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8445923" cy="1997883"/>
          </a:xfrm>
        </p:spPr>
        <p:txBody>
          <a:bodyPr>
            <a:normAutofit/>
          </a:bodyPr>
          <a:lstStyle/>
          <a:p>
            <a:r>
              <a:rPr lang="pl-PL" b="1" dirty="0"/>
              <a:t>Alla </a:t>
            </a:r>
            <a:r>
              <a:rPr lang="pl-PL" b="1" dirty="0" err="1"/>
              <a:t>Kravchuk</a:t>
            </a:r>
            <a:r>
              <a:rPr lang="pl-PL" dirty="0"/>
              <a:t>,</a:t>
            </a:r>
          </a:p>
          <a:p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Narodowy Uniwersytet Lwowski </a:t>
            </a:r>
            <a:br>
              <a:rPr lang="pl-PL" i="1" dirty="0"/>
            </a:br>
            <a:r>
              <a:rPr lang="pl-PL" i="1" dirty="0"/>
              <a:t>im. Iwana Franki (Ukraina)</a:t>
            </a:r>
            <a:br>
              <a:rPr lang="pl-PL" i="1" dirty="0"/>
            </a:br>
            <a:r>
              <a:rPr lang="pl-PL" i="1" dirty="0">
                <a:hlinkClick r:id="rId2"/>
              </a:rPr>
              <a:t>alla.kravchuk@lnu.edu.ua</a:t>
            </a:r>
            <a:r>
              <a:rPr lang="pl-PL" i="1" dirty="0"/>
              <a:t>,</a:t>
            </a:r>
          </a:p>
          <a:p>
            <a:r>
              <a:rPr lang="pl-PL" i="1" dirty="0"/>
              <a:t>Uniwersytet Mikołaja Kopernika w Toruniu (Polska)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B718EAD-505F-485A-A833-8006BAE3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38" y="2798585"/>
            <a:ext cx="3245962" cy="123589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3440017-5093-4175-97E6-6EDC4BB2B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389" y="4740676"/>
            <a:ext cx="1442743" cy="13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00D07F-D592-4FED-AC2C-3908E44D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F1D3526-1C69-4C6E-A320-3AF4163DE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86" y="2434527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Izdebska-Długosz D., 2021, Błędy gramatyczne </a:t>
            </a:r>
            <a:endParaRPr lang="uk-UA" dirty="0"/>
          </a:p>
          <a:p>
            <a:pPr marL="0" indent="0">
              <a:buNone/>
            </a:pPr>
            <a:r>
              <a:rPr lang="pl-PL" dirty="0"/>
              <a:t>w polszczyźnie studentów ukraińskojęzycznych, Kraków.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A091D26-457F-4219-912A-E6E8B270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BB5A1DE-B0E2-4D86-B866-0BAD8525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94" y="762373"/>
            <a:ext cx="1109568" cy="10425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A4A6313-C27F-4448-856C-495C4C9A6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980" y="2434527"/>
            <a:ext cx="2804403" cy="4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1C6481D-DD7F-45F7-B49E-A7EBF0CE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315" y="772444"/>
            <a:ext cx="1109568" cy="104250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EC4AD2-4DF3-4BE0-A813-1C83869F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A0CEDBC1-28D4-43F0-8684-70C5523F4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26604" y="2457934"/>
            <a:ext cx="2804403" cy="39507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F63BFA1-DE2A-45E2-84C0-64413FAE3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006" y="763299"/>
            <a:ext cx="2804403" cy="1060796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ACEC61-0684-461A-8D75-17D488C782FC}"/>
              </a:ext>
            </a:extLst>
          </p:cNvPr>
          <p:cNvSpPr/>
          <p:nvPr/>
        </p:nvSpPr>
        <p:spPr>
          <a:xfrm>
            <a:off x="923278" y="2654424"/>
            <a:ext cx="82207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Kowalewski J., 2017, Język polski na Ukrainie w perspektywie glottodydaktycznej, Kraków.</a:t>
            </a:r>
          </a:p>
        </p:txBody>
      </p:sp>
    </p:spTree>
    <p:extLst>
      <p:ext uri="{BB962C8B-B14F-4D97-AF65-F5344CB8AC3E}">
        <p14:creationId xmlns:p14="http://schemas.microsoft.com/office/powerpoint/2010/main" val="233348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F235FF-F7E5-485B-9138-811EFC6D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249D76-7888-46EA-8E04-E7B02BB6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u="sng" dirty="0"/>
              <a:t>typ konstrukcji</a:t>
            </a:r>
            <a:r>
              <a:rPr lang="pl-PL" sz="2800" dirty="0"/>
              <a:t>  (np. współrzędne i podrzędne, bezosobowe etc.) lub </a:t>
            </a:r>
            <a:r>
              <a:rPr lang="pl-PL" sz="2800" u="sng" dirty="0"/>
              <a:t>reguła składniowa </a:t>
            </a:r>
            <a:r>
              <a:rPr lang="pl-PL" sz="2800" dirty="0"/>
              <a:t>(np. reguły szyku)</a:t>
            </a:r>
          </a:p>
          <a:p>
            <a:r>
              <a:rPr lang="pl-PL" sz="2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pochodzenie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odstępstwa od normy (ustalenie, czy źródłem odstępstwa jest interferencja z języka ukraińskiego)</a:t>
            </a:r>
          </a:p>
          <a:p>
            <a:r>
              <a:rPr lang="pl-PL" sz="2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ranga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odstępstwa od normy (dewiacje oczywiste oraz struktury występujące także w uzusie ogólnopolskim, których status normatywny jest dyskusyjny)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1DC4231-15BF-41F8-9475-7D2D8F03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82AFD8A-F3D4-43CD-A2BE-99EB26A0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17" y="772444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02A8BC-D1E7-4A49-89F4-C7637E17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Związki rządu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4A889DF-DC58-4F09-9E45-458B2E894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Wymagania przez człon nadrzędny (najczęściej czasownik, rzadziej rzeczownik) bezokolicznika lub rzeczownika odczasownikowego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DB91C22-0401-4F94-AC33-5AF833A84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BB339F6-D304-48C0-9B13-53845E9E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85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2A4006-9331-443E-85C9-6DD3B6D9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C341E4-7A6A-4E64-ADAE-201671AA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To była </a:t>
            </a:r>
            <a:r>
              <a:rPr lang="pl-PL" i="1" u="sng" dirty="0"/>
              <a:t>możliwość otrzymać </a:t>
            </a:r>
            <a:r>
              <a:rPr lang="pl-PL" i="1" dirty="0"/>
              <a:t>więcej informacji o czasie okupacji 1939–1945, o tragicznych wydarzeniach II wojny światowej </a:t>
            </a:r>
            <a:r>
              <a:rPr lang="pl-PL" dirty="0"/>
              <a:t>(39–40 (621–622) 2010)</a:t>
            </a:r>
          </a:p>
          <a:p>
            <a:r>
              <a:rPr lang="pl-PL" i="1" dirty="0"/>
              <a:t>Był to płynący od serca dar dla rodaków z Ukrainy, która walczy o </a:t>
            </a:r>
            <a:r>
              <a:rPr lang="pl-PL" i="1" u="sng" dirty="0"/>
              <a:t>prawo istnieć </a:t>
            </a:r>
            <a:r>
              <a:rPr lang="pl-PL" dirty="0"/>
              <a:t>(91 (674) 2014)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FABCA66-A43B-4BBF-B2B0-355A3074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73370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10217B0-22CE-42C1-998C-334E2DCAD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62" y="773370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4BBED3-1FDB-4C37-9009-BAE8217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7AB2027-83A2-44E2-8223-8DED7E34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Wymagania w zakresie:</a:t>
            </a:r>
          </a:p>
          <a:p>
            <a:r>
              <a:rPr lang="pl-PL" dirty="0"/>
              <a:t>przypadka  (</a:t>
            </a:r>
            <a:r>
              <a:rPr lang="pl-PL" i="1" dirty="0"/>
              <a:t>używać wyrazu</a:t>
            </a:r>
            <a:r>
              <a:rPr lang="pl-PL" dirty="0"/>
              <a:t>)</a:t>
            </a:r>
          </a:p>
          <a:p>
            <a:r>
              <a:rPr lang="pl-PL" dirty="0"/>
              <a:t>przyimka i przypadka (</a:t>
            </a:r>
            <a:r>
              <a:rPr lang="pl-PL" i="1" dirty="0"/>
              <a:t>wizyta we Lwowie, wizyta u lekarza</a:t>
            </a:r>
            <a:r>
              <a:rPr lang="pl-PL" dirty="0"/>
              <a:t>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BBD633A-9F9A-43F9-B0FA-0A2BA676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73370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1BBBAB1-599E-4293-A384-85BC2CE2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128" y="772444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D6E0B4-7C11-4FC1-A9CC-314731DB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Nadrzędniki (człony nadrzędne)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178125-18D9-4EC6-8B86-3AB67CD3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u="sng" dirty="0"/>
              <a:t>czasowniki</a:t>
            </a:r>
            <a:r>
              <a:rPr lang="pl-PL" dirty="0"/>
              <a:t>: </a:t>
            </a:r>
            <a:r>
              <a:rPr lang="pl-PL" i="1" dirty="0"/>
              <a:t>używać wyrazu</a:t>
            </a:r>
          </a:p>
          <a:p>
            <a:r>
              <a:rPr lang="pl-PL" u="sng" dirty="0"/>
              <a:t>imiesłowy</a:t>
            </a:r>
            <a:r>
              <a:rPr lang="pl-PL" dirty="0"/>
              <a:t> – jako formy czasownikowe: </a:t>
            </a:r>
            <a:r>
              <a:rPr lang="pl-PL" i="1" dirty="0"/>
              <a:t>używając wyrazu, używający wyrazu</a:t>
            </a:r>
          </a:p>
          <a:p>
            <a:r>
              <a:rPr lang="pl-PL" u="sng" dirty="0"/>
              <a:t>rzeczowniki</a:t>
            </a:r>
            <a:r>
              <a:rPr lang="pl-PL" dirty="0"/>
              <a:t>: </a:t>
            </a:r>
            <a:r>
              <a:rPr lang="pl-PL" i="1" dirty="0"/>
              <a:t>wizyta we Lwowie </a:t>
            </a:r>
          </a:p>
          <a:p>
            <a:r>
              <a:rPr lang="pl-PL" u="sng" dirty="0"/>
              <a:t>przymiotniki</a:t>
            </a:r>
            <a:r>
              <a:rPr lang="pl-PL" dirty="0"/>
              <a:t>: </a:t>
            </a:r>
            <a:r>
              <a:rPr lang="pl-PL" i="1" dirty="0"/>
              <a:t>dumny z ojca</a:t>
            </a:r>
          </a:p>
          <a:p>
            <a:r>
              <a:rPr lang="pl-PL" u="sng" dirty="0"/>
              <a:t>przysłówki</a:t>
            </a:r>
            <a:r>
              <a:rPr lang="pl-PL" dirty="0"/>
              <a:t>, pochodne od przymiotników: </a:t>
            </a:r>
            <a:r>
              <a:rPr lang="pl-PL" i="1" dirty="0"/>
              <a:t>agresywnie wobec </a:t>
            </a:r>
            <a:r>
              <a:rPr lang="pl-PL" dirty="0"/>
              <a:t>(kogo) – tak samo jak </a:t>
            </a:r>
            <a:r>
              <a:rPr lang="pl-PL" i="1" dirty="0"/>
              <a:t>agresywny wobec </a:t>
            </a:r>
            <a:r>
              <a:rPr lang="pl-PL" dirty="0"/>
              <a:t>(kogo)</a:t>
            </a:r>
            <a:endParaRPr lang="uk-UA" dirty="0"/>
          </a:p>
          <a:p>
            <a:r>
              <a:rPr lang="pl-PL" u="sng" dirty="0"/>
              <a:t>zaimki</a:t>
            </a:r>
            <a:r>
              <a:rPr lang="pl-PL" dirty="0"/>
              <a:t>: </a:t>
            </a:r>
            <a:r>
              <a:rPr lang="pl-PL" i="1" dirty="0"/>
              <a:t>coś (+ dopełniacz) ważnego </a:t>
            </a:r>
          </a:p>
          <a:p>
            <a:r>
              <a:rPr lang="pl-PL" u="sng" dirty="0"/>
              <a:t>samodzielne przyimki</a:t>
            </a:r>
            <a:r>
              <a:rPr lang="pl-PL" dirty="0"/>
              <a:t>: </a:t>
            </a:r>
            <a:r>
              <a:rPr lang="pl-PL" i="1" dirty="0"/>
              <a:t>przeciw wrogowi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587A460-6240-4138-B89B-5D259636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73370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0C1136-5A99-4BD6-8DD4-D7861A5C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51" y="773370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1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512E02-7CBD-4D64-AAE2-BA5BB478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Dopełnienie bliższe: biernik po </a:t>
            </a:r>
            <a:r>
              <a:rPr lang="pl-PL" i="1" dirty="0"/>
              <a:t>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0C17853-3CBB-403E-9D4E-D7D067C1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i="1" dirty="0"/>
              <a:t>Spodziewam się, że </a:t>
            </a:r>
            <a:r>
              <a:rPr lang="pl-PL" i="1" u="sng" dirty="0"/>
              <a:t>nie stracimy taką okazję</a:t>
            </a:r>
            <a:r>
              <a:rPr lang="pl-PL" dirty="0"/>
              <a:t> (28–29 (610–611) 2009)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Złożona struktura orzeczenia:</a:t>
            </a:r>
          </a:p>
          <a:p>
            <a:r>
              <a:rPr lang="pl-PL" i="1" dirty="0"/>
              <a:t>Rząd radziecki </a:t>
            </a:r>
            <a:r>
              <a:rPr lang="pl-PL" i="1" u="sng" dirty="0"/>
              <a:t>nie miał odwagi zamknąć ów jedyny</a:t>
            </a:r>
            <a:r>
              <a:rPr lang="pl-PL" dirty="0"/>
              <a:t> […]</a:t>
            </a:r>
            <a:r>
              <a:rPr lang="pl-PL" i="1" dirty="0"/>
              <a:t> </a:t>
            </a:r>
            <a:r>
              <a:rPr lang="pl-PL" i="1" u="sng" dirty="0" err="1"/>
              <a:t>rzym</a:t>
            </a:r>
            <a:r>
              <a:rPr lang="pl-PL" i="1" u="sng" dirty="0"/>
              <a:t>[</a:t>
            </a:r>
            <a:r>
              <a:rPr lang="pl-PL" i="1" u="sng" dirty="0" err="1"/>
              <a:t>sk</a:t>
            </a:r>
            <a:r>
              <a:rPr lang="pl-PL" i="1" u="sng" dirty="0"/>
              <a:t>]</a:t>
            </a:r>
            <a:r>
              <a:rPr lang="pl-PL" i="1" u="sng" dirty="0" err="1"/>
              <a:t>okatolicki</a:t>
            </a:r>
            <a:r>
              <a:rPr lang="pl-PL" i="1" u="sng" dirty="0"/>
              <a:t> kościół</a:t>
            </a:r>
            <a:r>
              <a:rPr lang="pl-PL" i="1" dirty="0"/>
              <a:t> </a:t>
            </a:r>
            <a:r>
              <a:rPr lang="pl-PL" dirty="0"/>
              <a:t>(87 (670) 2014)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Prepozycja dopełnienia:</a:t>
            </a:r>
          </a:p>
          <a:p>
            <a:r>
              <a:rPr lang="pl-PL" i="1" u="sng" dirty="0"/>
              <a:t>Te części </a:t>
            </a:r>
            <a:r>
              <a:rPr lang="pl-PL" i="1" dirty="0"/>
              <a:t>wzorów, na których zachowały się farby, </a:t>
            </a:r>
            <a:r>
              <a:rPr lang="pl-PL" i="1" u="sng" dirty="0"/>
              <a:t>nie wycieramy</a:t>
            </a:r>
            <a:r>
              <a:rPr lang="pl-PL" i="1" dirty="0"/>
              <a:t>, a tylko wzmacniamy, żeby zachować autentyczny wizerunek </a:t>
            </a:r>
            <a:r>
              <a:rPr lang="pl-PL" dirty="0"/>
              <a:t>(85–86 (668–669) 2014)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644EB8F-0B7F-468E-8916-E0D547EC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BFF1D2B-B9E6-4B5E-B26C-D5A5BA70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83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294549-7FB8-4CBF-94BD-1DA10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Dopełnienie bliższe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765EEB-C8A6-4730-BBCF-DCFE6A0D3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Czasowniki problematyczne: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niektóre czasowniki </a:t>
            </a:r>
            <a:r>
              <a:rPr lang="pl-PL" u="sng" dirty="0"/>
              <a:t>o ogólnym znaczeniu ujemnym</a:t>
            </a:r>
            <a:r>
              <a:rPr lang="pl-PL" dirty="0"/>
              <a:t>, np.: </a:t>
            </a:r>
            <a:r>
              <a:rPr lang="pl-PL" i="1" dirty="0"/>
              <a:t>zabronić, zakazać, zapomnieć, zaniedbać, zaniechać, nienawidzić</a:t>
            </a:r>
            <a:endParaRPr lang="pl-PL" dirty="0"/>
          </a:p>
          <a:p>
            <a:r>
              <a:rPr lang="pl-PL" dirty="0"/>
              <a:t>czasowniki </a:t>
            </a:r>
            <a:r>
              <a:rPr lang="pl-PL" u="sng" dirty="0"/>
              <a:t>o znaczeniu ‘otaczać opieką, pilnować’</a:t>
            </a:r>
            <a:r>
              <a:rPr lang="pl-PL" dirty="0"/>
              <a:t>, np.: </a:t>
            </a:r>
            <a:r>
              <a:rPr lang="pl-PL" i="1" dirty="0"/>
              <a:t>doglądać, pilnować, chronić, bronić, strzec</a:t>
            </a:r>
            <a:endParaRPr lang="pl-PL" dirty="0"/>
          </a:p>
          <a:p>
            <a:r>
              <a:rPr lang="pl-PL" dirty="0"/>
              <a:t>czasowniki </a:t>
            </a:r>
            <a:r>
              <a:rPr lang="pl-PL" u="sng" dirty="0"/>
              <a:t>niełączące się w jednej grupie semantycznej</a:t>
            </a:r>
            <a:r>
              <a:rPr lang="pl-PL" dirty="0"/>
              <a:t>, np.: </a:t>
            </a:r>
            <a:r>
              <a:rPr lang="pl-PL" i="1" dirty="0"/>
              <a:t>słuchać, szukać, uczyć się, używać, dokonać, udzielać, dowodzić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BFD1A4A-A77F-473A-836C-229E4F9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57F0657-CC27-4E14-87EB-CD90FD0E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128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6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B2880F-378A-4496-9873-1B93CE0F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751B0B7-80EA-4985-8AF2-5C0141AC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Pod koniec ubiegłego roku w </a:t>
            </a:r>
            <a:r>
              <a:rPr lang="pl-PL" i="1" dirty="0" err="1"/>
              <a:t>Werchownej</a:t>
            </a:r>
            <a:r>
              <a:rPr lang="pl-PL" i="1" dirty="0"/>
              <a:t> Radzie </a:t>
            </a:r>
            <a:r>
              <a:rPr lang="pl-PL" i="1" u="sng" dirty="0"/>
              <a:t>słuchano sprawozdanie dotyczące</a:t>
            </a:r>
            <a:r>
              <a:rPr lang="pl-PL" i="1" dirty="0"/>
              <a:t> obrony praw mniejszości narodowych</a:t>
            </a:r>
            <a:r>
              <a:rPr lang="pl-PL" dirty="0"/>
              <a:t> (56–57 (639–640) 2012)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Prepozycja dopełnienia:</a:t>
            </a:r>
          </a:p>
          <a:p>
            <a:r>
              <a:rPr lang="pl-PL" i="1" u="sng" dirty="0"/>
              <a:t>Wmurowanie</a:t>
            </a:r>
            <a:r>
              <a:rPr lang="pl-PL" i="1" dirty="0"/>
              <a:t> kamienia węgielnego pod kościołem [...] </a:t>
            </a:r>
            <a:r>
              <a:rPr lang="pl-PL" i="1" u="sng" dirty="0"/>
              <a:t>dokonał </a:t>
            </a:r>
            <a:r>
              <a:rPr lang="pl-PL" i="1" dirty="0"/>
              <a:t>Jego Ekscelencja arcybiskup Mieczysław Mokrzycki Metropolita Lwowski </a:t>
            </a:r>
            <a:r>
              <a:rPr lang="pl-PL" dirty="0"/>
              <a:t>(26–27 (608–609) 2009)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66E6C8B-2C1B-4841-AB5A-DEA93C14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4CB7D4A-CFCF-4E59-A84F-6F2D7BD2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61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D63A8A-531B-4D25-BDCE-1078A085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badawczo-dydaktyczny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E1301B-FE1A-4FC9-8853-3D7761FB0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„Wzajemny transfer „językoznawstwo – glottodydaktyka”: współczesne problemy normatywne składni w języku ogólnopolskim i w polszczyźnie użytkowników z pierwszym językiem ukraińskim”, </a:t>
            </a:r>
          </a:p>
          <a:p>
            <a:pPr marL="0" indent="0">
              <a:buNone/>
            </a:pPr>
            <a:r>
              <a:rPr lang="pl-PL" dirty="0"/>
              <a:t>finansowany przez Narodową Agencję  Wymiany Akademickiej w ramach Programu POLONISTA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1F12D5B-0148-47BE-A445-AF5ACA7D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76" y="4202245"/>
            <a:ext cx="5553992" cy="210085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1BF8C91-1CB8-4410-A0E3-DA180EDFA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62" y="4474144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D910B6-9382-4A3C-9CDC-88DD9B49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Biernik z przyimkiem </a:t>
            </a:r>
            <a:br>
              <a:rPr lang="pl-PL" dirty="0"/>
            </a:br>
            <a:r>
              <a:rPr lang="pl-PL" dirty="0"/>
              <a:t>zamiast miejscownika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747C9E7-B1D5-44E2-AB11-F71E5C32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Pan Roman </a:t>
            </a:r>
            <a:r>
              <a:rPr lang="pl-PL" i="1" u="sng" dirty="0"/>
              <a:t>zakochany w muzykę współczesną </a:t>
            </a:r>
            <a:r>
              <a:rPr lang="pl-PL" i="1" dirty="0"/>
              <a:t>nie tylko kompozytorów polskich, lecz również ukraińskich</a:t>
            </a:r>
            <a:r>
              <a:rPr lang="pl-PL" dirty="0"/>
              <a:t> (81–82 (664–665) 2014)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FBBBE52-D29F-41EF-9A90-72F3EF82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249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AC40B89-FDDD-4981-B94F-0D154F266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617" y="762373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C06F28-FE1A-46E6-93DD-5211817B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Biernik zamiast celownika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A0339D-1454-4EB6-9BB1-0C5D2335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Senator RP  [...] </a:t>
            </a:r>
            <a:r>
              <a:rPr lang="pl-PL" i="1" u="sng" dirty="0"/>
              <a:t>pogratulował Polaków </a:t>
            </a:r>
            <a:r>
              <a:rPr lang="pl-PL" i="1" dirty="0"/>
              <a:t>Bukowiny z jubileuszem po mszy świętej w Bazylice Małej pw. Podwyższenia Krzyża Świętego </a:t>
            </a:r>
            <a:r>
              <a:rPr lang="pl-PL" dirty="0"/>
              <a:t>(93 (676) 2015)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A024644-E8A6-41ED-AB54-6C319A55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AD434FD-3D0D-4600-A94C-094017DA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17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1C3423-7BB9-4131-98F5-9EEA9291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Miejscownik zamiast </a:t>
            </a:r>
            <a:br>
              <a:rPr lang="pl-PL" dirty="0"/>
            </a:br>
            <a:r>
              <a:rPr lang="pl-PL" dirty="0"/>
              <a:t>biernika z przyimkiem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F87593-BD51-4F3D-A785-ABD0BF7B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u="sng" dirty="0"/>
              <a:t>Chodziło o współczesnych progresywnych ideach europejskich</a:t>
            </a:r>
            <a:r>
              <a:rPr lang="pl-PL" i="1" dirty="0"/>
              <a:t> w ukraińskim kontekście </a:t>
            </a:r>
            <a:r>
              <a:rPr lang="pl-PL" dirty="0"/>
              <a:t>(127 (710) 2017)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Rzeczowniki:</a:t>
            </a:r>
          </a:p>
          <a:p>
            <a:r>
              <a:rPr lang="pl-PL" i="1" u="sng" dirty="0"/>
              <a:t>Troska o grobach</a:t>
            </a:r>
            <a:r>
              <a:rPr lang="pl-PL" i="1" dirty="0"/>
              <a:t> polskich legionistów na cmentarzu w </a:t>
            </a:r>
            <a:r>
              <a:rPr lang="pl-PL" i="1" dirty="0" err="1"/>
              <a:t>Rarańczy</a:t>
            </a:r>
            <a:r>
              <a:rPr lang="pl-PL" dirty="0"/>
              <a:t> (30 (612) 2009)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70A347D-5BAC-4E69-951F-B1E32C8E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5C8242-5495-4662-8570-9F6C1DE2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006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C801A47-E948-418D-A147-B4FF9DE9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Narzędnik zamiast </a:t>
            </a:r>
            <a:br>
              <a:rPr lang="pl-PL" dirty="0"/>
            </a:br>
            <a:r>
              <a:rPr lang="pl-PL" dirty="0"/>
              <a:t>biernika z przyimkiem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E32279-5A2D-4586-8BE7-A5B0CB86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Mówiła, że </a:t>
            </a:r>
            <a:r>
              <a:rPr lang="pl-PL" i="1" u="sng" dirty="0"/>
              <a:t>uważa swoim obowiązkiem </a:t>
            </a:r>
            <a:r>
              <a:rPr lang="pl-PL" i="1" dirty="0"/>
              <a:t>pomagać tym żołnierzom [...] </a:t>
            </a:r>
            <a:r>
              <a:rPr lang="pl-PL" dirty="0"/>
              <a:t>(136–137 (718–719) 2018)</a:t>
            </a:r>
          </a:p>
          <a:p>
            <a:r>
              <a:rPr lang="pl-PL" i="1" dirty="0"/>
              <a:t>[...] sam się </a:t>
            </a:r>
            <a:r>
              <a:rPr lang="pl-PL" i="1" u="sng" dirty="0"/>
              <a:t>zgłosił ochotnikiem </a:t>
            </a:r>
            <a:r>
              <a:rPr lang="pl-PL" i="1" dirty="0"/>
              <a:t>w zonę ATO </a:t>
            </a:r>
            <a:r>
              <a:rPr lang="pl-PL" dirty="0"/>
              <a:t>(136–137 (718–719) 2018)</a:t>
            </a:r>
          </a:p>
          <a:p>
            <a:r>
              <a:rPr lang="pl-PL" i="1" dirty="0"/>
              <a:t>Teraz jesteśmy </a:t>
            </a:r>
            <a:r>
              <a:rPr lang="pl-PL" i="1" u="sng" dirty="0"/>
              <a:t>wyposażeni wszystkim niezbędnym</a:t>
            </a:r>
            <a:r>
              <a:rPr lang="pl-PL" dirty="0"/>
              <a:t> (136–137 (718–719) 2018).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CD2CCF0-C5DD-4C8A-A4AC-1817180F3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29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448A544-CFD6-42AD-BF8B-E19F327F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27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C3C93D-8FA7-4C0D-AF8F-85E3CBDB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96F48A-9D6A-498D-AF64-F307F343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Pytać o czym</a:t>
            </a:r>
          </a:p>
          <a:p>
            <a:r>
              <a:rPr lang="pl-PL" i="1" dirty="0"/>
              <a:t>Pytanie o czym</a:t>
            </a:r>
          </a:p>
          <a:p>
            <a:endParaRPr lang="pl-PL" i="1" dirty="0"/>
          </a:p>
          <a:p>
            <a:r>
              <a:rPr lang="pl-PL" i="1" dirty="0"/>
              <a:t>Program seminarium objął najważniejsze </a:t>
            </a:r>
            <a:r>
              <a:rPr lang="pl-PL" i="1" u="sng" dirty="0"/>
              <a:t>pytania</a:t>
            </a:r>
            <a:r>
              <a:rPr lang="pl-PL" i="1" dirty="0"/>
              <a:t> [w znaczeniu: ‘problemy, zagadnienia’] stanu i perspektywy oświaty polskiej na Ukrainie </a:t>
            </a:r>
            <a:r>
              <a:rPr lang="pl-PL" dirty="0"/>
              <a:t>(41–42 (623–624) 2010)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574B068-AC26-46DA-A61A-3C373842B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783B0DF-59A7-4FE1-BCC6-55C4A6E7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639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B99077-0A85-4D30-B8CB-3A0109AD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pracować jako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463AB0A-41A7-4E2A-8BF0-7EE928C21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[...] </a:t>
            </a:r>
            <a:r>
              <a:rPr lang="pl-PL" i="1" u="sng" dirty="0"/>
              <a:t>pracował</a:t>
            </a:r>
            <a:r>
              <a:rPr lang="pl-PL" i="1" dirty="0"/>
              <a:t> przez całe życie </a:t>
            </a:r>
            <a:r>
              <a:rPr lang="pl-PL" i="1" u="sng" dirty="0"/>
              <a:t>leśniczym</a:t>
            </a:r>
            <a:r>
              <a:rPr lang="pl-PL" i="1" dirty="0"/>
              <a:t> </a:t>
            </a:r>
            <a:r>
              <a:rPr lang="pl-PL" dirty="0"/>
              <a:t>(136–137 (718–719) 2018)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7BC1985-5081-4F52-A352-DD585F29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64" y="753228"/>
            <a:ext cx="2804403" cy="10607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38A81C-63A7-4694-9439-D923FA02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94" y="762373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6CC51C-7B41-4436-9271-C7AD0A5A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Rzeczowniki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4BC1F3F-CCD8-4B5B-8D22-6746E3BB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6 września rozpocznie się </a:t>
            </a:r>
            <a:r>
              <a:rPr lang="pl-PL" i="1" u="sng" dirty="0"/>
              <a:t>wizyta</a:t>
            </a:r>
            <a:r>
              <a:rPr lang="pl-PL" i="1" dirty="0"/>
              <a:t> delegacji obwodu Czerniowieckiego </a:t>
            </a:r>
            <a:r>
              <a:rPr lang="pl-PL" i="1" u="sng" dirty="0"/>
              <a:t>do Łodzi</a:t>
            </a:r>
            <a:r>
              <a:rPr lang="pl-PL" i="1" dirty="0"/>
              <a:t> </a:t>
            </a:r>
            <a:r>
              <a:rPr lang="pl-PL" dirty="0"/>
              <a:t>(1–2 (573–574) 2007)</a:t>
            </a:r>
          </a:p>
          <a:p>
            <a:r>
              <a:rPr lang="pl-PL" i="1" dirty="0"/>
              <a:t>Obok </a:t>
            </a:r>
            <a:r>
              <a:rPr lang="pl-PL" i="1" u="sng" dirty="0"/>
              <a:t>pomnika</a:t>
            </a:r>
            <a:r>
              <a:rPr lang="pl-PL" i="1" dirty="0"/>
              <a:t> </a:t>
            </a:r>
            <a:r>
              <a:rPr lang="pl-PL" i="1" u="sng" dirty="0"/>
              <a:t>polskim legionistom</a:t>
            </a:r>
            <a:r>
              <a:rPr lang="pl-PL" i="1" dirty="0"/>
              <a:t> uczniowie posadzili tuje</a:t>
            </a:r>
            <a:r>
              <a:rPr lang="pl-PL" dirty="0"/>
              <a:t> (23–24 (605–606) 2009)</a:t>
            </a:r>
          </a:p>
          <a:p>
            <a:r>
              <a:rPr lang="pl-PL" i="1" dirty="0"/>
              <a:t>[...] opiekujące się </a:t>
            </a:r>
            <a:r>
              <a:rPr lang="pl-PL" i="1" u="sng" dirty="0"/>
              <a:t>wymianą młodzieżowymi grupam</a:t>
            </a:r>
            <a:r>
              <a:rPr lang="pl-PL" i="1" dirty="0"/>
              <a:t>i dwóch krajów</a:t>
            </a:r>
            <a:r>
              <a:rPr lang="pl-PL" dirty="0"/>
              <a:t> (23–24 (605–606) 2009)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4C54E7-D49A-42DA-AC52-20974B93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D1F41B8-F182-4871-ACF6-E3AAB903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006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2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DD2FC8-4B37-4DCE-8417-9DBE86D0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Przyimki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EC1B0F-D99B-492A-81C7-8C4EAAE2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Rada Europy – </a:t>
            </a:r>
            <a:r>
              <a:rPr lang="pl-PL" u="sng" dirty="0"/>
              <a:t>za wielokulturowość </a:t>
            </a:r>
            <a:r>
              <a:rPr lang="pl-PL" dirty="0"/>
              <a:t>(56–57 (639–640) 2012); </a:t>
            </a:r>
          </a:p>
          <a:p>
            <a:r>
              <a:rPr lang="pl-PL" dirty="0"/>
              <a:t>Ich mistrzostwo, </a:t>
            </a:r>
            <a:r>
              <a:rPr lang="pl-PL" u="sng" dirty="0"/>
              <a:t>zgodnie określonych kryteriów</a:t>
            </a:r>
            <a:r>
              <a:rPr lang="pl-PL" dirty="0"/>
              <a:t>, oceniało szanowne </a:t>
            </a:r>
            <a:r>
              <a:rPr lang="pl-PL" dirty="0" err="1"/>
              <a:t>juri</a:t>
            </a:r>
            <a:r>
              <a:rPr lang="pl-PL" dirty="0"/>
              <a:t> (129–130 (711–712) 2018)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BD9DC8A-9307-4BFD-9674-6EFDBBF1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0617838-1602-492D-AD47-05EAFDC6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006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366F758-610F-4A4A-B26C-42B1AD02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17" y="753228"/>
            <a:ext cx="1109568" cy="10425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B07C365-ECE3-4AFC-8090-E6D828C4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029" y="763299"/>
            <a:ext cx="2804403" cy="106079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B82630-8E17-42CE-B25D-3E47E142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Publikacja dydaktyczna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FD5CC1-2C23-458A-A033-B21BCEC49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„Właściwe użycia składniowe polszczyzny. </a:t>
            </a:r>
          </a:p>
          <a:p>
            <a:pPr marL="0" indent="0">
              <a:buNone/>
            </a:pPr>
            <a:r>
              <a:rPr lang="pl-PL" dirty="0"/>
              <a:t>Poradnik z ćwiczeniami nie tylko dla Ukraińców”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7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30126F-5C86-4459-94BC-6F220481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9494C21-5961-4D85-855E-032B3DE9A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89" r="9866" b="-1027"/>
          <a:stretch/>
        </p:blipFill>
        <p:spPr>
          <a:xfrm>
            <a:off x="1760" y="626802"/>
            <a:ext cx="6378625" cy="547797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8B5AFE0-53D6-4D5D-A8B7-F19622F79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0" t="21619" r="29441" b="7602"/>
          <a:stretch/>
        </p:blipFill>
        <p:spPr>
          <a:xfrm>
            <a:off x="6469162" y="626802"/>
            <a:ext cx="5790857" cy="54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2A6F42-ED07-4177-9D2D-277C1661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23412B-FE58-4484-A86E-47668F66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„Polszczyzna użytkowników z pierwszym językiem ukraińskim”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Polszczyzną osób:</a:t>
            </a:r>
          </a:p>
          <a:p>
            <a:r>
              <a:rPr lang="pl-PL" dirty="0"/>
              <a:t>w Ukrainie </a:t>
            </a:r>
          </a:p>
          <a:p>
            <a:r>
              <a:rPr lang="pl-PL" dirty="0"/>
              <a:t>z Ukrainy (np. przebywających w Polsce)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45CFC65-6576-4BF1-85FE-BCB026E2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56" y="753228"/>
            <a:ext cx="2805644" cy="10655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D216773-1838-47DA-8595-C50B4044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094" y="753228"/>
            <a:ext cx="1108763" cy="10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30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58DB2C-D5CB-49AA-823C-3FB53EDC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98" y="602308"/>
            <a:ext cx="9613861" cy="1080938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0845363A-292D-4520-AE7D-1722914AA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37" t="19352" r="27205" b="12283"/>
          <a:stretch/>
        </p:blipFill>
        <p:spPr>
          <a:xfrm>
            <a:off x="-17748" y="602309"/>
            <a:ext cx="6366236" cy="547001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79491CC-DC28-4593-9424-98181C80C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91" t="21331" r="28325" b="7573"/>
          <a:stretch/>
        </p:blipFill>
        <p:spPr>
          <a:xfrm>
            <a:off x="6436310" y="598797"/>
            <a:ext cx="5849483" cy="55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11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7D7530-0692-42F3-B1F8-E26B3D70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093A39-1C38-49DC-A23F-2F5C179F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5B63DDB-FE76-42ED-ADC2-9C2601BF2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1" t="17277" r="29308" b="14892"/>
          <a:stretch/>
        </p:blipFill>
        <p:spPr>
          <a:xfrm>
            <a:off x="-69270" y="596299"/>
            <a:ext cx="6265886" cy="57002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F69C60-5CF0-42BE-A05A-2048F700B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52" t="18682" r="26942" b="5755"/>
          <a:stretch/>
        </p:blipFill>
        <p:spPr>
          <a:xfrm>
            <a:off x="6267639" y="574191"/>
            <a:ext cx="5924362" cy="57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5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20D815-0483-4DB0-93FD-AED11D54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7A106C-01C3-41AE-AEFC-CC72F696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1" y="1988598"/>
            <a:ext cx="9797032" cy="4678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effectLst/>
              </a:rPr>
              <a:t>Proszę użyć wyrazów w nawiasie w odpowiednich formach.</a:t>
            </a:r>
            <a:endParaRPr lang="pl-PL" dirty="0">
              <a:effectLst/>
            </a:endParaRPr>
          </a:p>
          <a:p>
            <a:pPr marL="0" indent="0">
              <a:buNone/>
            </a:pPr>
            <a:r>
              <a:rPr lang="pl-PL" dirty="0">
                <a:effectLst/>
              </a:rPr>
              <a:t>Przykład: </a:t>
            </a:r>
            <a:r>
              <a:rPr lang="pl-PL" i="1" dirty="0">
                <a:effectLst/>
              </a:rPr>
              <a:t>Dziewczynka odebrała (chłopczyk) ____________ zabawkę. –Dziewczynka odebrała </a:t>
            </a:r>
            <a:r>
              <a:rPr lang="pl-PL" b="1" i="1" dirty="0">
                <a:effectLst/>
              </a:rPr>
              <a:t>chłopczykow</a:t>
            </a:r>
            <a:r>
              <a:rPr lang="pl-PL" i="1" dirty="0">
                <a:effectLst/>
              </a:rPr>
              <a:t>i zabawkę</a:t>
            </a:r>
            <a:r>
              <a:rPr lang="pl-PL" dirty="0">
                <a:effectLst/>
              </a:rPr>
              <a:t>.</a:t>
            </a:r>
          </a:p>
          <a:p>
            <a:pPr marL="0" indent="0">
              <a:buNone/>
            </a:pPr>
            <a:endParaRPr lang="pl-PL" dirty="0">
              <a:effectLst/>
            </a:endParaRPr>
          </a:p>
          <a:p>
            <a:pPr lvl="0"/>
            <a:r>
              <a:rPr lang="pl-PL" dirty="0">
                <a:effectLst/>
              </a:rPr>
              <a:t>(Przyjaciółka) _______________ uciekła kotka, bardzo się o nią martwi, wszędzie jej szuka.</a:t>
            </a:r>
          </a:p>
          <a:p>
            <a:pPr lvl="0"/>
            <a:r>
              <a:rPr lang="pl-PL" dirty="0">
                <a:effectLst/>
              </a:rPr>
              <a:t>Czy (nietrzeźwi kierowcy) ________________ policjanci będą konfiskować auta?</a:t>
            </a:r>
          </a:p>
          <a:p>
            <a:pPr lvl="0"/>
            <a:r>
              <a:rPr lang="pl-PL" dirty="0">
                <a:effectLst/>
              </a:rPr>
              <a:t>Zabrał (on) ________ okulary i schował w kieszeni.</a:t>
            </a:r>
          </a:p>
          <a:p>
            <a:pPr lvl="0"/>
            <a:r>
              <a:rPr lang="pl-PL" dirty="0">
                <a:effectLst/>
              </a:rPr>
              <a:t>Złodziej ukradł (pasażerka) _____________ portfel.</a:t>
            </a:r>
          </a:p>
          <a:p>
            <a:pPr lvl="0"/>
            <a:r>
              <a:rPr lang="pl-PL" dirty="0">
                <a:effectLst/>
              </a:rPr>
              <a:t>Wybacz (ona) ___________ 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8AF0A9B-624D-46B1-B1C8-B1127198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67274"/>
            <a:ext cx="2804403" cy="10668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0582844-7607-47E8-9596-909E2947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61" y="779467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B254C0-6D7A-4D19-A582-DEB5DE41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B09A2D6-160D-4B3E-944F-005713A5C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2095130"/>
            <a:ext cx="9894688" cy="4500979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effectLst/>
              </a:rPr>
              <a:t>„Daj ja to zrobię” – powiedział Marek i wyrwał (przyjaciel) _________________ latarkę.</a:t>
            </a:r>
          </a:p>
          <a:p>
            <a:pPr lvl="0"/>
            <a:r>
              <a:rPr lang="pl-PL" dirty="0">
                <a:effectLst/>
              </a:rPr>
              <a:t> Ciągle mam poczucie, że coś (ja) _________ ucieka, że coś tracę… </a:t>
            </a:r>
          </a:p>
          <a:p>
            <a:pPr lvl="0"/>
            <a:r>
              <a:rPr lang="pl-PL" dirty="0">
                <a:effectLst/>
              </a:rPr>
              <a:t> Dziecko nagle wyrwało się (matka) ___________  i szybko pobiegło w stronę parku.</a:t>
            </a:r>
          </a:p>
          <a:p>
            <a:pPr lvl="0"/>
            <a:r>
              <a:rPr lang="pl-PL" dirty="0">
                <a:effectLst/>
              </a:rPr>
              <a:t>Chłopak się szarpnął, chcąc się wydrzeć (napastnik) ________________ .</a:t>
            </a:r>
          </a:p>
          <a:p>
            <a:pPr lvl="0"/>
            <a:r>
              <a:rPr lang="pl-PL" dirty="0">
                <a:effectLst/>
              </a:rPr>
              <a:t> Specjalni agenci w cywilu uważnie przypatrywali się (podróżni) _________________ .</a:t>
            </a:r>
          </a:p>
          <a:p>
            <a:pPr lvl="0"/>
            <a:r>
              <a:rPr lang="pl-PL" dirty="0">
                <a:effectLst/>
              </a:rPr>
              <a:t> Nie pobłażajmy (siebie) ____________, bądźmy krytyczni.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5F98A05-7B8F-4173-89D1-6A385281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68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238B747-4DD6-4511-8A62-E5AAFC582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95" y="777614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9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61DDA8-B432-4A5A-A48C-3F5D54E8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370ECC-C261-4F9C-B9BF-40DD5A6E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997477"/>
            <a:ext cx="9814788" cy="4604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effectLst/>
              </a:rPr>
              <a:t>Proszę dopasować gramatyczne konteksty czasownika </a:t>
            </a:r>
            <a:r>
              <a:rPr lang="pl-PL" b="1" i="1" dirty="0">
                <a:effectLst/>
              </a:rPr>
              <a:t>przerywać</a:t>
            </a:r>
            <a:r>
              <a:rPr lang="pl-PL" b="1" dirty="0">
                <a:effectLst/>
              </a:rPr>
              <a:t> w różnych znaczeniach. </a:t>
            </a:r>
            <a:endParaRPr lang="pl-PL" dirty="0">
              <a:effectLst/>
            </a:endParaRPr>
          </a:p>
          <a:p>
            <a:pPr marL="0" indent="0">
              <a:buNone/>
            </a:pPr>
            <a:r>
              <a:rPr lang="pl-PL" dirty="0">
                <a:effectLst/>
              </a:rPr>
              <a:t>Przykład: </a:t>
            </a:r>
            <a:r>
              <a:rPr lang="pl-PL" i="1" dirty="0">
                <a:effectLst/>
              </a:rPr>
              <a:t>Zdecydowała się przerwać (swoja działalność zawodowa) ___________________________________ . – Zdecydowała się przerwać swoją działalność zawodową</a:t>
            </a:r>
            <a:r>
              <a:rPr lang="pl-PL" dirty="0">
                <a:effectLst/>
              </a:rPr>
              <a:t>.</a:t>
            </a:r>
          </a:p>
          <a:p>
            <a:endParaRPr lang="pl-PL" dirty="0">
              <a:effectLst/>
            </a:endParaRPr>
          </a:p>
          <a:p>
            <a:pPr lvl="0"/>
            <a:r>
              <a:rPr lang="pl-PL" dirty="0">
                <a:effectLst/>
              </a:rPr>
              <a:t>Jeden nierozsądny ruch przy prasowaniu delikatnych firan może trwale odkształcić lub nawet przerwać (tkanina) _________________  .</a:t>
            </a:r>
          </a:p>
          <a:p>
            <a:pPr lvl="0"/>
            <a:r>
              <a:rPr lang="pl-PL" dirty="0">
                <a:effectLst/>
              </a:rPr>
              <a:t>Nie przerywajmy (ten) ___________ , kto opowiada.</a:t>
            </a:r>
          </a:p>
          <a:p>
            <a:pPr lvl="0"/>
            <a:r>
              <a:rPr lang="pl-PL" dirty="0">
                <a:effectLst/>
              </a:rPr>
              <a:t>Nie chciała przerywać (studia) _____________, ale musiała to zrobić z przyczyn zdrowotnych.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5DF76F5-5FA4-45D0-90A7-41886DE7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68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D607262-B0D2-4D0B-8845-71D0C283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62" y="765421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29BE43C-41F0-44D7-BA31-D5B5DDD4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B58425-4168-4BA8-A80C-E43FCB3B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10240"/>
            <a:ext cx="9613861" cy="3599316"/>
          </a:xfrm>
        </p:spPr>
        <p:txBody>
          <a:bodyPr/>
          <a:lstStyle/>
          <a:p>
            <a:pPr lvl="0"/>
            <a:r>
              <a:rPr lang="pl-PL" dirty="0">
                <a:effectLst/>
              </a:rPr>
              <a:t>Czy mógłby pan (ja) _________ nie przerywać? Ja (pan) __________ nie przerywałam.</a:t>
            </a:r>
          </a:p>
          <a:p>
            <a:pPr lvl="0"/>
            <a:r>
              <a:rPr lang="pl-PL" dirty="0">
                <a:effectLst/>
              </a:rPr>
              <a:t>Mimo pogarszającej się pogody ratownicy nie przerywali (poszukiwania) ________________ .</a:t>
            </a:r>
          </a:p>
          <a:p>
            <a:pPr lvl="0"/>
            <a:r>
              <a:rPr lang="pl-PL" dirty="0">
                <a:effectLst/>
              </a:rPr>
              <a:t>Przerwałaś (ja) _________ w pół słowa! Bądź cierpliwsza.</a:t>
            </a:r>
          </a:p>
          <a:p>
            <a:pPr lvl="0"/>
            <a:r>
              <a:rPr lang="pl-PL" dirty="0">
                <a:effectLst/>
              </a:rPr>
              <a:t>(Siewki) ______________ przerywa się po to, żeby zapobiec konkurowaniu roślin o przestrzeń, wodę i składniki odżywcze.</a:t>
            </a:r>
          </a:p>
          <a:p>
            <a:pPr lvl="0"/>
            <a:r>
              <a:rPr lang="pl-PL" dirty="0">
                <a:effectLst/>
              </a:rPr>
              <a:t>Co zrobić, kiedy dziecko (my) ____________ przerywa?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68064A5-EE0F-4A40-AD40-01AC65A24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68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64372E5-D45F-46BA-A72F-B45029CC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62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4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2D6EDC-BDDB-446D-9528-22FD3629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5953F8E-D332-452A-902A-0EABB442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effectLst/>
              </a:rPr>
              <a:t>Proszę połączyć wyrazy z grupy 1 i grupy 2 w kontekście czasownika </a:t>
            </a:r>
            <a:r>
              <a:rPr lang="pl-PL" b="1" i="1" dirty="0">
                <a:effectLst/>
              </a:rPr>
              <a:t>gratulować</a:t>
            </a:r>
            <a:r>
              <a:rPr lang="pl-PL" b="1" dirty="0">
                <a:effectLst/>
              </a:rPr>
              <a:t>.</a:t>
            </a:r>
            <a:endParaRPr lang="pl-PL" dirty="0">
              <a:effectLst/>
            </a:endParaRPr>
          </a:p>
          <a:p>
            <a:pPr marL="0" indent="0">
              <a:buNone/>
            </a:pPr>
            <a:r>
              <a:rPr lang="pl-PL" dirty="0">
                <a:effectLst/>
              </a:rPr>
              <a:t>Przykład: </a:t>
            </a:r>
            <a:r>
              <a:rPr lang="pl-PL" i="1" dirty="0">
                <a:effectLst/>
              </a:rPr>
              <a:t>Gratulować młodej pisarce debiutu.</a:t>
            </a:r>
            <a:endParaRPr lang="pl-PL" dirty="0">
              <a:effectLst/>
            </a:endParaRPr>
          </a:p>
          <a:p>
            <a:pPr marL="0" indent="0">
              <a:buNone/>
            </a:pPr>
            <a:endParaRPr lang="pl-PL" dirty="0">
              <a:effectLst/>
            </a:endParaRPr>
          </a:p>
          <a:p>
            <a:r>
              <a:rPr lang="pl-PL" dirty="0">
                <a:effectLst/>
              </a:rPr>
              <a:t>W ramce 1: gratulować komu: </a:t>
            </a:r>
            <a:r>
              <a:rPr lang="pl-PL" strike="sngStrike" dirty="0">
                <a:effectLst/>
              </a:rPr>
              <a:t>młoda pisarka</a:t>
            </a:r>
            <a:r>
              <a:rPr lang="pl-PL" dirty="0">
                <a:effectLst/>
              </a:rPr>
              <a:t>, autor, zawodnicy, reżyser, doktorantka, laureat, organizatorzy, rodzice, pracownik, szef, nauczyciele.</a:t>
            </a:r>
          </a:p>
          <a:p>
            <a:pPr marL="0" indent="0">
              <a:buNone/>
            </a:pPr>
            <a:r>
              <a:rPr lang="pl-PL" dirty="0">
                <a:effectLst/>
              </a:rPr>
              <a:t> </a:t>
            </a:r>
          </a:p>
          <a:p>
            <a:r>
              <a:rPr lang="pl-PL" dirty="0">
                <a:effectLst/>
              </a:rPr>
              <a:t>W ramce 2: gratulować czego: awans, </a:t>
            </a:r>
            <a:r>
              <a:rPr lang="pl-PL" strike="sngStrike" dirty="0">
                <a:effectLst/>
              </a:rPr>
              <a:t>debiut</a:t>
            </a:r>
            <a:r>
              <a:rPr lang="pl-PL" dirty="0">
                <a:effectLst/>
              </a:rPr>
              <a:t>, wspaniali wychowankowie, nowa książka, świetny film, nadzwyczajne pomysły, referat, nagroda, wygrana, dzidziuś, zgrany zespół.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A8AD8B3-1BBA-4ECA-B248-E2FB4B85B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67274"/>
            <a:ext cx="2804403" cy="10668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CA62B35-E949-4E28-81DD-D1203FB6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84" y="779467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8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D7AB62-F745-444B-B410-ED5175E6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 z imiesłowem biernym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DF15050-0A30-4B0D-8FCE-EADE0312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Pan </a:t>
            </a:r>
            <a:r>
              <a:rPr lang="pl-PL" i="1" dirty="0" err="1"/>
              <a:t>Konsuł</a:t>
            </a:r>
            <a:r>
              <a:rPr lang="pl-PL" i="1" dirty="0"/>
              <a:t> w imieniu Konsulatu zaprezentował dla szkół i oddziałów Towarzystwa piękne wydanie historii Polski, </a:t>
            </a:r>
            <a:r>
              <a:rPr lang="pl-PL" i="1" u="sng" dirty="0"/>
              <a:t>przygotowane Instytutem</a:t>
            </a:r>
            <a:r>
              <a:rPr lang="pl-PL" i="1" dirty="0"/>
              <a:t> Pamięci Narodowej </a:t>
            </a:r>
            <a:r>
              <a:rPr lang="pl-PL" dirty="0"/>
              <a:t>(112-113 (695-696) 2016)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58067DE-CC08-4F34-A514-4E2AE1D98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19937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E744DDE-0285-4283-B067-1F01DCB4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691" y="719937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4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5234E3-693C-41FF-8BF8-59FDBEB8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Przyimki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D3A819-100F-4494-AF96-8B739466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</a:t>
            </a:r>
            <a:r>
              <a:rPr lang="pl-PL" i="1" u="sng" dirty="0"/>
              <a:t>za dwa tygodnie</a:t>
            </a:r>
            <a:r>
              <a:rPr lang="pl-PL" i="1" dirty="0"/>
              <a:t>, w dniu 27 października br. w Pałacu </a:t>
            </a:r>
            <a:r>
              <a:rPr lang="pl-PL" i="1" dirty="0" err="1"/>
              <a:t>Аkademickim</a:t>
            </a:r>
            <a:r>
              <a:rPr lang="pl-PL" i="1" dirty="0"/>
              <a:t> Bukowińskiego Narodowego Uniwersytetu Medycznego, </a:t>
            </a:r>
            <a:r>
              <a:rPr lang="pl-PL" i="1" u="sng" dirty="0"/>
              <a:t>odbyła się </a:t>
            </a:r>
            <a:r>
              <a:rPr lang="pl-PL" i="1" dirty="0"/>
              <a:t>uroczystość z okazji dwóch jubileuszy – 25-lecia Polskiej Szkoły Niedzielnej [</a:t>
            </a:r>
            <a:r>
              <a:rPr lang="pl-PL" dirty="0"/>
              <a:t>...</a:t>
            </a:r>
            <a:r>
              <a:rPr lang="pl-PL" i="1" dirty="0"/>
              <a:t>]</a:t>
            </a:r>
            <a:r>
              <a:rPr lang="pl-PL" dirty="0"/>
              <a:t> (136-137 (718-719) 2018)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A118350-3BB3-4732-9CCF-C5DCF654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38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50077F7-673D-4BF8-8F0E-0C55D1A7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24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5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0CFCDF-63C5-4B99-A400-0CA40EE9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40B7E1F-3D1D-4D66-B729-87BABB58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Minął rok </a:t>
            </a:r>
            <a:r>
              <a:rPr lang="pl-PL" i="1" u="sng" dirty="0"/>
              <a:t>z momentu</a:t>
            </a:r>
            <a:r>
              <a:rPr lang="pl-PL" i="1" dirty="0"/>
              <a:t>, kiedy czytelnik bukowiński otrzymał pierwszy numer następczyni „Gazety Polskiej”</a:t>
            </a:r>
            <a:r>
              <a:rPr lang="pl-PL" dirty="0"/>
              <a:t> (15-16 (587-588) 2008)</a:t>
            </a:r>
          </a:p>
          <a:p>
            <a:endParaRPr lang="pl-PL" dirty="0"/>
          </a:p>
          <a:p>
            <a:r>
              <a:rPr lang="pl-PL" i="1" dirty="0"/>
              <a:t>Kurs odbywał się w Krakowie </a:t>
            </a:r>
            <a:r>
              <a:rPr lang="pl-PL" i="1" u="sng" dirty="0"/>
              <a:t>z 7 po 18 lipca </a:t>
            </a:r>
            <a:r>
              <a:rPr lang="pl-PL" i="1" dirty="0"/>
              <a:t>2008 r.</a:t>
            </a:r>
            <a:r>
              <a:rPr lang="pl-PL" dirty="0"/>
              <a:t> (15-16 (587-588) 2008)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A3CE9EF-83DD-4B01-91EB-D22897CC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73370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1AC666-D283-4676-A37B-02B421AB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6" y="775589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1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A7B350-95E6-4D22-8111-1A75ADD8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0FB8F76-0169-4B71-84F0-71935ABEB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Dwie podstawowe odmiany polszczyzny w Ukrainie: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i="1" dirty="0"/>
              <a:t>Język polski jako obcy </a:t>
            </a:r>
            <a:r>
              <a:rPr lang="pl-PL" dirty="0"/>
              <a:t>Ukraińców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i="1" dirty="0"/>
              <a:t>Język pochodzenia, </a:t>
            </a:r>
            <a:r>
              <a:rPr lang="pl-PL" dirty="0"/>
              <a:t>ang. </a:t>
            </a:r>
            <a:r>
              <a:rPr lang="pl-PL" i="1" dirty="0" err="1"/>
              <a:t>heritage</a:t>
            </a:r>
            <a:r>
              <a:rPr lang="pl-PL" i="1" dirty="0"/>
              <a:t> </a:t>
            </a:r>
            <a:r>
              <a:rPr lang="pl-PL" i="1" dirty="0" err="1"/>
              <a:t>language</a:t>
            </a:r>
            <a:r>
              <a:rPr lang="pl-PL" i="1" dirty="0"/>
              <a:t> </a:t>
            </a:r>
            <a:r>
              <a:rPr lang="pl-PL" dirty="0"/>
              <a:t>– por. też:</a:t>
            </a:r>
          </a:p>
          <a:p>
            <a:pPr lvl="1">
              <a:buFontTx/>
              <a:buChar char="-"/>
            </a:pPr>
            <a:r>
              <a:rPr lang="pl-PL" sz="2400" i="1" dirty="0"/>
              <a:t>język odziedziczony, </a:t>
            </a:r>
          </a:p>
          <a:p>
            <a:pPr lvl="1">
              <a:buFontTx/>
              <a:buChar char="-"/>
            </a:pPr>
            <a:r>
              <a:rPr lang="pl-PL" sz="2400" i="1" dirty="0"/>
              <a:t>język dziedziczony, </a:t>
            </a:r>
          </a:p>
          <a:p>
            <a:pPr lvl="1">
              <a:buFontTx/>
              <a:buChar char="-"/>
            </a:pPr>
            <a:r>
              <a:rPr lang="pl-PL" sz="2400" i="1" dirty="0"/>
              <a:t>język przodków </a:t>
            </a:r>
            <a:r>
              <a:rPr lang="pl-PL" sz="2400" dirty="0"/>
              <a:t>i in.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427B44F-8FB8-4DFB-A0B8-607314C14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63299"/>
            <a:ext cx="2804403" cy="10607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9C92111-4190-425C-89D2-D7F2E44FE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52" y="763299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66CEFF-B682-4B42-AA83-4634C96D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F7ED0D8-93FB-4E56-A669-550DF558A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Tak więc nic dziwnego, że </a:t>
            </a:r>
            <a:r>
              <a:rPr lang="pl-PL" i="1" u="sng" dirty="0"/>
              <a:t>na nowopowstałej Katedrze </a:t>
            </a:r>
            <a:r>
              <a:rPr lang="pl-PL" i="1" dirty="0"/>
              <a:t>Stosunków Międzynarodowych [...] </a:t>
            </a:r>
            <a:r>
              <a:rPr lang="pl-PL" dirty="0"/>
              <a:t>(80 (663) 2014)</a:t>
            </a:r>
          </a:p>
          <a:p>
            <a:r>
              <a:rPr lang="pl-PL" i="1" dirty="0"/>
              <a:t>[...] podstawowym pomysłem festiwalu było pogłębienie oraz krzewienie </a:t>
            </a:r>
            <a:r>
              <a:rPr lang="pl-PL" i="1" u="sng" dirty="0"/>
              <a:t>na praktyce </a:t>
            </a:r>
            <a:r>
              <a:rPr lang="pl-PL" i="1" dirty="0"/>
              <a:t>tradycji tolerancji i wielokulturowości bukowińskiej </a:t>
            </a:r>
            <a:r>
              <a:rPr lang="pl-PL" dirty="0"/>
              <a:t>(25 (607) 2009)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283AFA6-4373-4C4A-B950-78586D4F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E0B2D8F-33EA-44EC-AB58-BDAB2085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202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97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7138AD-F505-4C4B-B4CE-D762C34F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Okolicznik czasu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D1935D-C7B4-4092-82D9-DC095CEC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[...] która szczególnie wzmocniła się </a:t>
            </a:r>
            <a:r>
              <a:rPr lang="pl-PL" i="1" u="sng" dirty="0"/>
              <a:t>w ostatnie lata</a:t>
            </a:r>
            <a:r>
              <a:rPr lang="pl-PL" dirty="0"/>
              <a:t> (nr 93 (676) 2015)</a:t>
            </a:r>
          </a:p>
          <a:p>
            <a:r>
              <a:rPr lang="pl-PL" i="1" dirty="0"/>
              <a:t>Rząd radziecki nie miał odwagi zamknąć ów jedyny </a:t>
            </a:r>
            <a:r>
              <a:rPr lang="pl-PL" i="1" u="sng" dirty="0"/>
              <a:t>w tamte czasy </a:t>
            </a:r>
            <a:r>
              <a:rPr lang="pl-PL" i="1" dirty="0" err="1"/>
              <a:t>rzymokatolicki</a:t>
            </a:r>
            <a:r>
              <a:rPr lang="pl-PL" i="1" dirty="0"/>
              <a:t> kościół </a:t>
            </a:r>
            <a:r>
              <a:rPr lang="pl-PL" dirty="0"/>
              <a:t>(87 (670) 2014)</a:t>
            </a:r>
          </a:p>
          <a:p>
            <a:r>
              <a:rPr lang="pl-PL" i="1" u="sng" dirty="0"/>
              <a:t>Następne lata </a:t>
            </a:r>
            <a:r>
              <a:rPr lang="pl-PL" i="1" dirty="0"/>
              <a:t>choroba nie pozwalała na </a:t>
            </a:r>
            <a:r>
              <a:rPr lang="pl-PL" i="1" dirty="0" err="1"/>
              <a:t>pełnocenną</a:t>
            </a:r>
            <a:r>
              <a:rPr lang="pl-PL" i="1" dirty="0"/>
              <a:t> pracę duszpasterską </a:t>
            </a:r>
            <a:r>
              <a:rPr lang="pl-PL" dirty="0"/>
              <a:t>(3 (168) 2021)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CBA44F6-8A2B-4FDB-B82B-4ECC447AE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87267F5-0E60-479A-B262-D9B491C9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691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5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FE1469-8313-4E64-9A66-5BE76F3D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liczebnikowe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1D02099-D3D8-41B4-9560-28E3A448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i="1" u="sng" dirty="0"/>
              <a:t>Odbyło się cztery koncerty </a:t>
            </a:r>
            <a:r>
              <a:rPr lang="pl-PL" i="1" dirty="0"/>
              <a:t>w Filharmonii Lwowskiej oraz w Akademii Muzycznej we Lwowie </a:t>
            </a:r>
            <a:r>
              <a:rPr lang="pl-PL" dirty="0"/>
              <a:t>(9-10 (581-582) 2008)</a:t>
            </a:r>
          </a:p>
          <a:p>
            <a:endParaRPr lang="pl-PL" dirty="0"/>
          </a:p>
          <a:p>
            <a:r>
              <a:rPr lang="pl-PL" i="1" dirty="0"/>
              <a:t>Do komitetu organizacyjnego tematy swoich referatów </a:t>
            </a:r>
            <a:r>
              <a:rPr lang="pl-PL" i="1" u="sng" dirty="0"/>
              <a:t>zgłosili 27 </a:t>
            </a:r>
            <a:r>
              <a:rPr lang="pl-PL" i="1" dirty="0"/>
              <a:t>naukowców, w tym </a:t>
            </a:r>
            <a:r>
              <a:rPr lang="pl-PL" i="1" u="sng" dirty="0"/>
              <a:t>osiem</a:t>
            </a:r>
            <a:r>
              <a:rPr lang="pl-PL" i="1" dirty="0"/>
              <a:t> z Uniwersytetu Narodowego im. Jurija </a:t>
            </a:r>
            <a:r>
              <a:rPr lang="pl-PL" i="1" dirty="0" err="1"/>
              <a:t>Fedkowicza</a:t>
            </a:r>
            <a:r>
              <a:rPr lang="pl-PL" i="1" dirty="0"/>
              <a:t> w </a:t>
            </a:r>
            <a:r>
              <a:rPr lang="pl-PL" i="1" dirty="0" err="1"/>
              <a:t>Czerniowcach</a:t>
            </a:r>
            <a:r>
              <a:rPr lang="pl-PL" i="1" dirty="0"/>
              <a:t> </a:t>
            </a:r>
            <a:r>
              <a:rPr lang="pl-PL" dirty="0"/>
              <a:t>(25 (607) 2009)</a:t>
            </a:r>
          </a:p>
          <a:p>
            <a:r>
              <a:rPr lang="pl-PL" i="1" u="sng" dirty="0"/>
              <a:t>Wiele rodzin zaczęły </a:t>
            </a:r>
            <a:r>
              <a:rPr lang="pl-PL" i="1" dirty="0"/>
              <a:t>aktywnie poszukiwać polskich korzeni</a:t>
            </a:r>
            <a:r>
              <a:rPr lang="pl-PL" dirty="0"/>
              <a:t> (93 (676) 2015) </a:t>
            </a:r>
          </a:p>
          <a:p>
            <a:endParaRPr lang="pl-PL" dirty="0"/>
          </a:p>
          <a:p>
            <a:r>
              <a:rPr lang="pl-PL" i="1" dirty="0"/>
              <a:t>W Forum uczestniczyli przedstawiciele </a:t>
            </a:r>
            <a:r>
              <a:rPr lang="pl-PL" i="1" u="sng" dirty="0"/>
              <a:t>21 państwa</a:t>
            </a:r>
            <a:r>
              <a:rPr lang="pl-PL" dirty="0"/>
              <a:t> (41-42 (623-624) 2010)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A175C9B-7AAB-4AEF-A328-93E93B42A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11059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76EA58F-BAC7-445B-BC5C-E89D67DE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229" y="711059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54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3D4D52-54FB-40CD-92FC-D54CC5F2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Kształt orzecznika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331EEB-7A2D-4C43-AD03-37AA17AC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Ta nowa strona w historii tej świątyni i </a:t>
            </a:r>
            <a:r>
              <a:rPr lang="pl-PL" i="1" dirty="0" err="1"/>
              <a:t>Czerniowiec</a:t>
            </a:r>
            <a:r>
              <a:rPr lang="pl-PL" i="1" dirty="0"/>
              <a:t> już </a:t>
            </a:r>
            <a:r>
              <a:rPr lang="pl-PL" i="1" u="sng" dirty="0"/>
              <a:t>jest</a:t>
            </a:r>
            <a:r>
              <a:rPr lang="pl-PL" i="1" dirty="0"/>
              <a:t> niesamowicie </a:t>
            </a:r>
            <a:r>
              <a:rPr lang="pl-PL" i="1" u="sng" dirty="0"/>
              <a:t>ciekawą</a:t>
            </a:r>
            <a:r>
              <a:rPr lang="pl-PL" i="1" dirty="0"/>
              <a:t> dla młodych naukowców </a:t>
            </a:r>
            <a:r>
              <a:rPr lang="pl-PL" dirty="0"/>
              <a:t>(87 (670) 2014)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Prepozycja orzecznika:</a:t>
            </a:r>
          </a:p>
          <a:p>
            <a:r>
              <a:rPr lang="pl-PL" i="1" u="sng" dirty="0"/>
              <a:t>Podstawowym</a:t>
            </a:r>
            <a:r>
              <a:rPr lang="pl-PL" i="1" dirty="0"/>
              <a:t>, na co chcę zwrócić uwagę, </a:t>
            </a:r>
            <a:r>
              <a:rPr lang="pl-PL" i="1" u="sng" dirty="0"/>
              <a:t>jest</a:t>
            </a:r>
            <a:r>
              <a:rPr lang="pl-PL" i="1" dirty="0"/>
              <a:t> to, że redakcja „GPB” wyraźnie przestrzega tezy programowej, którą umieściliśmy w pierwszym numerze </a:t>
            </a:r>
            <a:r>
              <a:rPr lang="pl-PL" dirty="0"/>
              <a:t>(15-16 (587-588) 2008)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C5C6CE9-9DFD-49BF-B484-DD03CFFD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C9F987C-5BB8-4E5A-8BFE-9ACF5FDB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7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15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CD7458-2E4C-4B59-A98C-D5E6589A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Być </a:t>
            </a:r>
            <a:r>
              <a:rPr lang="pl-PL" dirty="0"/>
              <a:t>w strukturach z bezosobnikami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FEBA6B-2246-4E69-98FA-E611257FA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Ołtarz </a:t>
            </a:r>
            <a:r>
              <a:rPr lang="pl-PL" i="1" u="sng" dirty="0"/>
              <a:t>było ozdobiono </a:t>
            </a:r>
            <a:r>
              <a:rPr lang="pl-PL" i="1" dirty="0"/>
              <a:t>żywymi kwiatami, przygotowano stół z darami ofiarnymi </a:t>
            </a:r>
            <a:r>
              <a:rPr lang="pl-PL" dirty="0"/>
              <a:t>(26-27 (608-609) 2009)</a:t>
            </a:r>
          </a:p>
          <a:p>
            <a:r>
              <a:rPr lang="pl-PL" i="1" dirty="0"/>
              <a:t>Na niej </a:t>
            </a:r>
            <a:r>
              <a:rPr lang="pl-PL" i="1" u="sng" dirty="0"/>
              <a:t>jest przyjęto</a:t>
            </a:r>
            <a:r>
              <a:rPr lang="pl-PL" i="1" dirty="0"/>
              <a:t> Apel do obywateli wielonarodowych regionów Europy Środkowo-Wschodniej </a:t>
            </a:r>
            <a:r>
              <a:rPr lang="pl-PL" dirty="0"/>
              <a:t>(25(607) 2009)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13C4990-C277-4F1F-99B0-36277C72B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6BE1CA0-4831-4F60-B13A-FE00748EE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7" y="762373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0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F7EDE0-B161-4E07-A443-1A851AC0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bezosobowe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688CDD-2622-456D-B8DA-1D7CBAC6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>
                <a:effectLst/>
              </a:rPr>
              <a:t>W pracy magisterskiej </a:t>
            </a:r>
            <a:r>
              <a:rPr lang="pl-PL" i="1" u="sng" dirty="0">
                <a:effectLst/>
              </a:rPr>
              <a:t>analizują się </a:t>
            </a:r>
            <a:r>
              <a:rPr lang="pl-PL" i="1" dirty="0">
                <a:effectLst/>
              </a:rPr>
              <a:t>związki frazeologiczne […].</a:t>
            </a:r>
          </a:p>
          <a:p>
            <a:r>
              <a:rPr lang="pl-PL" i="1" dirty="0">
                <a:effectLst/>
              </a:rPr>
              <a:t>W Ukrainie </a:t>
            </a:r>
            <a:r>
              <a:rPr lang="pl-PL" i="1" u="sng" dirty="0">
                <a:effectLst/>
              </a:rPr>
              <a:t>uprawiają</a:t>
            </a:r>
            <a:r>
              <a:rPr lang="pl-PL" i="1" dirty="0">
                <a:effectLst/>
              </a:rPr>
              <a:t> pszenicę.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A29C470-C8AE-4326-8F5A-38DC6C5B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7671AA5-8641-4150-A350-219C8324C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4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3D772A-2A06-4125-B89E-FD498114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z </a:t>
            </a:r>
            <a:r>
              <a:rPr lang="pl-PL" i="1" dirty="0"/>
              <a:t>być</a:t>
            </a:r>
            <a:r>
              <a:rPr lang="pl-PL" dirty="0"/>
              <a:t> i </a:t>
            </a:r>
            <a:r>
              <a:rPr lang="pl-PL" i="1" dirty="0"/>
              <a:t>zostać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F21E15-1CB3-4DEB-8637-DD9A7AC32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Także powiedział, że ukraińska strona przygotuje podobne wydanie historii Ukrainy, które </a:t>
            </a:r>
            <a:r>
              <a:rPr lang="pl-PL" i="1" u="sng" dirty="0"/>
              <a:t>będzie przetłumaczone</a:t>
            </a:r>
            <a:r>
              <a:rPr lang="pl-PL" i="1" dirty="0"/>
              <a:t> na język polski </a:t>
            </a:r>
            <a:r>
              <a:rPr lang="pl-PL" dirty="0"/>
              <a:t>(112-113 (695-696) 2016)</a:t>
            </a:r>
          </a:p>
          <a:p>
            <a:r>
              <a:rPr lang="pl-PL" i="1" dirty="0"/>
              <a:t>Uroczystości rozpoczęte na przyjęciu dyplomatycznym urządzonym przez Konsulat Generalny RP w Winnicy </a:t>
            </a:r>
            <a:r>
              <a:rPr lang="pl-PL" i="1" u="sng" dirty="0"/>
              <a:t>zostały kontynuowane</a:t>
            </a:r>
            <a:r>
              <a:rPr lang="pl-PL" i="1" dirty="0"/>
              <a:t> w restauracji «</a:t>
            </a:r>
            <a:r>
              <a:rPr lang="pl-PL" i="1" dirty="0" err="1"/>
              <a:t>Czerniowce</a:t>
            </a:r>
            <a:r>
              <a:rPr lang="pl-PL" i="1" dirty="0"/>
              <a:t>» w hotelu «Bukowina» </a:t>
            </a:r>
            <a:r>
              <a:rPr lang="pl-PL" dirty="0"/>
              <a:t>(92 (675) 2014)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443384C-6688-4A64-97CC-747BC872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63299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6105C3F-0075-4C26-A6EE-8E91DDD4E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4" y="763299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2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DD7AD7-1AE4-486B-8A62-17AEDDD8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Elipsa łącznika </a:t>
            </a:r>
            <a:r>
              <a:rPr lang="uk-UA" dirty="0"/>
              <a:t/>
            </a:r>
            <a:br>
              <a:rPr lang="uk-UA" dirty="0"/>
            </a:br>
            <a:r>
              <a:rPr lang="pl-PL" dirty="0"/>
              <a:t>w orzeczeniu imiennym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C11243-8F41-4734-840D-2A8EDC0A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Zauważyłam, że Olga Kobylańska – to ukraińska pisarka, na co mój rozmówca odpowiedział: </a:t>
            </a:r>
          </a:p>
          <a:p>
            <a:pPr marL="0" indent="0">
              <a:buNone/>
            </a:pPr>
            <a:r>
              <a:rPr lang="pl-PL" i="1" dirty="0"/>
              <a:t> – Jakie to ma znaczenie, </a:t>
            </a:r>
            <a:r>
              <a:rPr lang="pl-PL" i="1" u="sng" dirty="0"/>
              <a:t>ona – Bukowinka</a:t>
            </a:r>
            <a:r>
              <a:rPr lang="pl-PL" i="1" dirty="0"/>
              <a:t> </a:t>
            </a:r>
            <a:r>
              <a:rPr lang="pl-PL" dirty="0"/>
              <a:t>(111 (694) 2016)</a:t>
            </a:r>
          </a:p>
          <a:p>
            <a:endParaRPr lang="pl-PL" dirty="0"/>
          </a:p>
          <a:p>
            <a:r>
              <a:rPr lang="pl-PL" i="1" dirty="0"/>
              <a:t>Bynajmniej wszyscy </a:t>
            </a:r>
            <a:r>
              <a:rPr lang="pl-PL" i="1" u="sng" dirty="0"/>
              <a:t>artyści</a:t>
            </a:r>
            <a:r>
              <a:rPr lang="pl-PL" i="1" dirty="0"/>
              <a:t>, z którymi pracuje jego biuro – </a:t>
            </a:r>
            <a:r>
              <a:rPr lang="pl-PL" i="1" u="sng" dirty="0"/>
              <a:t>znani i wybitni</a:t>
            </a:r>
            <a:r>
              <a:rPr lang="pl-PL" i="1" dirty="0"/>
              <a:t> </a:t>
            </a:r>
            <a:r>
              <a:rPr lang="pl-PL" dirty="0"/>
              <a:t>(95 (678) 2015)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E3216F7-21F6-4C7A-8C57-DB24E037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669401-E72D-49A1-82ED-7553B8D31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7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2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CAAA15-4DC1-4363-88D2-598C9A9E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Struktura </a:t>
            </a:r>
            <a:r>
              <a:rPr lang="pl-PL" i="1" dirty="0"/>
              <a:t>wszyscy/ci ... kto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2D9938-9EE9-4C92-8930-409EC1A2A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[...] gdyby nie wkład </a:t>
            </a:r>
            <a:r>
              <a:rPr lang="pl-PL" i="1" u="sng" dirty="0"/>
              <a:t>tych, kto </a:t>
            </a:r>
            <a:r>
              <a:rPr lang="pl-PL" i="1" dirty="0"/>
              <a:t>ofiaruje swój czas i przygotowuje gazetę dla czytelnika </a:t>
            </a:r>
            <a:r>
              <a:rPr lang="pl-PL" dirty="0"/>
              <a:t>(15-16 (587-588) 2008)</a:t>
            </a:r>
          </a:p>
          <a:p>
            <a:r>
              <a:rPr lang="pl-PL" i="1" dirty="0"/>
              <a:t>Dziękuję </a:t>
            </a:r>
            <a:r>
              <a:rPr lang="pl-PL" i="1" u="sng" dirty="0"/>
              <a:t>wszystkim</a:t>
            </a:r>
            <a:r>
              <a:rPr lang="pl-PL" i="1" dirty="0"/>
              <a:t> Polakom, </a:t>
            </a:r>
            <a:r>
              <a:rPr lang="pl-PL" i="1" u="sng" dirty="0"/>
              <a:t>kto</a:t>
            </a:r>
            <a:r>
              <a:rPr lang="pl-PL" i="1" dirty="0"/>
              <a:t> przyczynił się do podpisania Ustawy o Karcie Polaka i jej otrzymania oraz dziękuję Bogu, że dożyłam do tego dnia, w którym otrzymałam dokument z Orłem Białym w Koronie </a:t>
            </a:r>
            <a:r>
              <a:rPr lang="pl-PL" dirty="0"/>
              <a:t>(92 (675) 2014)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C374DFA-D606-4442-83D1-2160AD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2131D68-DC53-494D-93AA-B08B7B76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4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54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135B1B-0BC7-4591-979B-399287B5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Szyk wyrazów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50DBE06-87BE-4E95-BDD0-F3124B62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Wasyl urodził się we wsi Wielki </a:t>
            </a:r>
            <a:r>
              <a:rPr lang="pl-PL" i="1" dirty="0" err="1"/>
              <a:t>Połowieck</a:t>
            </a:r>
            <a:r>
              <a:rPr lang="pl-PL" i="1" dirty="0"/>
              <a:t> </a:t>
            </a:r>
            <a:r>
              <a:rPr lang="pl-PL" i="1" u="sng" dirty="0" err="1"/>
              <a:t>skwirskiego</a:t>
            </a:r>
            <a:r>
              <a:rPr lang="pl-PL" i="1" u="sng" dirty="0"/>
              <a:t> rejonu</a:t>
            </a:r>
            <a:r>
              <a:rPr lang="pl-PL" i="1" dirty="0"/>
              <a:t> (15-16 </a:t>
            </a:r>
            <a:r>
              <a:rPr lang="pl-PL" dirty="0"/>
              <a:t>(587-588) 2008)</a:t>
            </a:r>
          </a:p>
          <a:p>
            <a:r>
              <a:rPr lang="pl-PL" i="1" dirty="0"/>
              <a:t>Przecież uroczyste otwarcie festiwalu rozpoczęło się </a:t>
            </a:r>
            <a:r>
              <a:rPr lang="pl-PL" i="1" u="sng" dirty="0"/>
              <a:t>o 18-tej godzinie</a:t>
            </a:r>
            <a:r>
              <a:rPr lang="pl-PL" i="1" dirty="0"/>
              <a:t> </a:t>
            </a:r>
            <a:r>
              <a:rPr lang="pl-PL" dirty="0"/>
              <a:t>(26-27 (608-609) 2009)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85F425C-7320-41AF-B326-A41959D6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AC2D579-D6EF-42AB-A790-5586F4CA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6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96B05C-F392-41F6-AFA0-997DBDAE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ED5D6C-6B45-4820-8439-11713E6EF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Językiem  wpływu – językiem pierwszym  (L1) jest „cały bagaż doświadczeń językowych” (Janusz Arabski)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205E8E0-9273-4559-9B18-A50FB902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1DB2EE8-07ED-40C0-B908-E9184227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51" y="753228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1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C781D66-1814-4BE3-968C-15E2FC55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086" y="749491"/>
            <a:ext cx="1109568" cy="104250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7CFF15-F1B7-4D46-8774-2A25CC48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CF004F9-8809-4A61-B719-51E77474B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0813" y="1020932"/>
            <a:ext cx="3947400" cy="56031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48F25D1-E1C7-480B-921E-90E0167BB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889" y="753228"/>
            <a:ext cx="280440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26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8F9412-6955-4FA8-8550-EE834D5C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DADCD6-15FC-497A-A33A-BF507A01D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https://polonista.umk.pl/pages/home/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4B01FB2-24A2-4DAB-8B5C-85CEAD34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64" y="763299"/>
            <a:ext cx="2804403" cy="10607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26B489F-24BD-4270-AD5F-55F6E6216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40" y="763299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2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341F3F-590D-4932-8549-40B4505B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B3F927-339E-4327-B847-038378882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 </a:t>
            </a:r>
          </a:p>
          <a:p>
            <a:pPr marL="0" indent="0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sz="3200" b="1" dirty="0"/>
              <a:t>			Dziękuję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B97AE07-9927-4E4E-BA37-3889A949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7F87CAF-BF6C-4C90-8F3F-3621731B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691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FEDBD6-B7BB-44F6-A8F9-4D51B758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086353-E25B-4902-998B-0F01F7CC9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*</a:t>
            </a:r>
            <a:r>
              <a:rPr lang="pl-PL" i="1" dirty="0"/>
              <a:t>dwa dnia </a:t>
            </a:r>
            <a:r>
              <a:rPr lang="pl-PL" dirty="0"/>
              <a:t>– ukr. norm. </a:t>
            </a:r>
            <a:r>
              <a:rPr lang="pl-PL" i="1" dirty="0" err="1"/>
              <a:t>два</a:t>
            </a:r>
            <a:r>
              <a:rPr lang="pl-PL" i="1" dirty="0"/>
              <a:t> </a:t>
            </a:r>
            <a:r>
              <a:rPr lang="uk-UA" i="1" dirty="0"/>
              <a:t>дні </a:t>
            </a:r>
            <a:r>
              <a:rPr lang="pl-PL" dirty="0"/>
              <a:t>(М. lm), jak pol. </a:t>
            </a:r>
            <a:r>
              <a:rPr lang="pl-PL" i="1" dirty="0"/>
              <a:t>dwa dni</a:t>
            </a:r>
            <a:r>
              <a:rPr lang="pl-PL" dirty="0"/>
              <a:t>, </a:t>
            </a:r>
          </a:p>
          <a:p>
            <a:pPr marL="0" indent="0">
              <a:buNone/>
            </a:pPr>
            <a:r>
              <a:rPr lang="pl-PL" dirty="0"/>
              <a:t> ros. </a:t>
            </a:r>
            <a:r>
              <a:rPr lang="pl-PL" i="1" dirty="0" err="1"/>
              <a:t>dwа</a:t>
            </a:r>
            <a:r>
              <a:rPr lang="pl-PL" i="1" dirty="0"/>
              <a:t> dnia </a:t>
            </a:r>
            <a:r>
              <a:rPr lang="pl-PL" dirty="0"/>
              <a:t>(D. </a:t>
            </a:r>
            <a:r>
              <a:rPr lang="pl-PL" dirty="0" err="1"/>
              <a:t>lp</a:t>
            </a:r>
            <a:r>
              <a:rPr lang="pl-PL" dirty="0"/>
              <a:t>) – ukr. błędne </a:t>
            </a:r>
            <a:r>
              <a:rPr lang="pl-PL" i="1" dirty="0"/>
              <a:t>*</a:t>
            </a:r>
            <a:r>
              <a:rPr lang="uk-UA" i="1" dirty="0"/>
              <a:t>два дня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ru-RU" i="1" dirty="0"/>
              <a:t>*(chodzi) po sklepam </a:t>
            </a:r>
            <a:r>
              <a:rPr lang="ru-RU" dirty="0"/>
              <a:t>– ukr.</a:t>
            </a:r>
            <a:r>
              <a:rPr lang="ru-RU" i="1" dirty="0"/>
              <a:t> по магазинах, </a:t>
            </a:r>
            <a:r>
              <a:rPr lang="ru-RU" dirty="0"/>
              <a:t>ros.</a:t>
            </a:r>
            <a:r>
              <a:rPr lang="ru-RU" i="1" dirty="0"/>
              <a:t> по магазинам – </a:t>
            </a:r>
          </a:p>
          <a:p>
            <a:pPr marL="0" indent="0">
              <a:buNone/>
            </a:pPr>
            <a:r>
              <a:rPr lang="ru-RU" dirty="0"/>
              <a:t>   ukr. </a:t>
            </a:r>
            <a:r>
              <a:rPr lang="ru-RU" i="1" dirty="0"/>
              <a:t>*по магазинам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BA7E9D0-90D4-4B9B-BACB-6E0B4039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374" y="763299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EDF3DB4-10AB-4D25-B21C-6FF4EE36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72" y="763299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629E05-C232-4497-B45D-B76CEFCE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305285-B8AB-4967-AE12-71B23430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„Gazeta Polska Bukowiny” </a:t>
            </a:r>
          </a:p>
          <a:p>
            <a:pPr marL="0" indent="0">
              <a:buNone/>
            </a:pPr>
            <a:r>
              <a:rPr lang="pl-PL" dirty="0"/>
              <a:t>ukazuje się w Ukrainie od 2007 r. </a:t>
            </a:r>
          </a:p>
          <a:p>
            <a:pPr marL="0" indent="0">
              <a:buNone/>
            </a:pPr>
            <a:r>
              <a:rPr lang="pl-PL" dirty="0"/>
              <a:t>(kontynuatorka „Gazety Polskiej”, 1883–1940)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C704C30-53E3-42ED-A576-3B9A499B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744530B-1EB9-4790-8621-448FF0AF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373" y="772444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E10C6F-085E-43F5-877D-45B3BCA1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118845FA-E4DF-4541-9537-5DB14F5A8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593" y="-1074198"/>
            <a:ext cx="12221593" cy="91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C9B057-532D-4FAE-A43E-27A0F222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4CB391-4AFB-4FBD-A4B2-48339BB23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Зелінська </a:t>
            </a:r>
            <a:r>
              <a:rPr lang="pl-PL" dirty="0"/>
              <a:t>M., 2018, </a:t>
            </a:r>
            <a:r>
              <a:rPr lang="uk-UA" dirty="0"/>
              <a:t>Комунікативна компетенція молодих носіїв польської мови західних областей України, Дрогобич.</a:t>
            </a:r>
          </a:p>
          <a:p>
            <a:pPr marL="0" indent="0">
              <a:buNone/>
            </a:pPr>
            <a:r>
              <a:rPr lang="uk-UA" dirty="0"/>
              <a:t>	/</a:t>
            </a:r>
          </a:p>
          <a:p>
            <a:pPr marL="0" indent="0">
              <a:buNone/>
            </a:pPr>
            <a:r>
              <a:rPr lang="pl-PL" dirty="0"/>
              <a:t>Zielińska M., 2018, Kompetencja komunikacyjna młodych użytkowników języka polskiego w zachodnich </a:t>
            </a:r>
            <a:endParaRPr lang="uk-UA" dirty="0"/>
          </a:p>
          <a:p>
            <a:pPr marL="0" indent="0">
              <a:buNone/>
            </a:pPr>
            <a:r>
              <a:rPr lang="pl-PL" dirty="0"/>
              <a:t>obwodach Ukrainy, Drohobycz.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9B5DFB6-4597-4B82-A66D-FA1419C1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1999C62-24FB-4922-8F8E-998EA4F41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374" y="753228"/>
            <a:ext cx="1109568" cy="104250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E0AC3DE-1CAE-46AB-B961-68CC10CAD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43" y="2814390"/>
            <a:ext cx="2683136" cy="37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96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1717</TotalTime>
  <Words>1891</Words>
  <Application>Microsoft Office PowerPoint</Application>
  <PresentationFormat>Panoramiczny</PresentationFormat>
  <Paragraphs>188</Paragraphs>
  <Slides>52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6" baseType="lpstr">
      <vt:lpstr>Arial</vt:lpstr>
      <vt:lpstr>Arial Black</vt:lpstr>
      <vt:lpstr>Trebuchet MS</vt:lpstr>
      <vt:lpstr>Berlin</vt:lpstr>
      <vt:lpstr>  Typy odstępstw od normy składniowej  w polszczyźnie użytkowników  z pierwszym językiem ukraińskim Cz. 1: Kryterium typu struktury </vt:lpstr>
      <vt:lpstr>Projekt badawczo-dydaktyczny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</vt:lpstr>
      <vt:lpstr> Związki rządu </vt:lpstr>
      <vt:lpstr>Prezentacja programu PowerPoint</vt:lpstr>
      <vt:lpstr>Rekcja</vt:lpstr>
      <vt:lpstr>Nadrzędniki (człony nadrzędne) </vt:lpstr>
      <vt:lpstr>Dopełnienie bliższe: biernik po nie</vt:lpstr>
      <vt:lpstr>Dopełnienie bliższe</vt:lpstr>
      <vt:lpstr>Prezentacja programu PowerPoint</vt:lpstr>
      <vt:lpstr>Biernik z przyimkiem  zamiast miejscownika</vt:lpstr>
      <vt:lpstr>Biernik zamiast celownika</vt:lpstr>
      <vt:lpstr>Miejscownik zamiast  biernika z przyimkiem</vt:lpstr>
      <vt:lpstr>Narzędnik zamiast  biernika z przyimkiem</vt:lpstr>
      <vt:lpstr>Pytanie</vt:lpstr>
      <vt:lpstr>pracować jako</vt:lpstr>
      <vt:lpstr>Rzeczowniki</vt:lpstr>
      <vt:lpstr>Przyimki</vt:lpstr>
      <vt:lpstr>Publikacja dydaktyczna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Struktury  z imiesłowem biernym</vt:lpstr>
      <vt:lpstr>Przyimki</vt:lpstr>
      <vt:lpstr>Prezentacja programu PowerPoint</vt:lpstr>
      <vt:lpstr>Prezentacja programu PowerPoint</vt:lpstr>
      <vt:lpstr>Okolicznik czasu</vt:lpstr>
      <vt:lpstr>Struktury liczebnikowe</vt:lpstr>
      <vt:lpstr>Kształt orzecznika</vt:lpstr>
      <vt:lpstr>Być w strukturach z bezosobnikami</vt:lpstr>
      <vt:lpstr>Struktury bezosobowe</vt:lpstr>
      <vt:lpstr>Struktury z być i zostać</vt:lpstr>
      <vt:lpstr>Elipsa łącznika  w orzeczeniu imiennym</vt:lpstr>
      <vt:lpstr> Struktura wszyscy/ci ... kto </vt:lpstr>
      <vt:lpstr>Szyk wyrazów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</dc:creator>
  <cp:lastModifiedBy>R1</cp:lastModifiedBy>
  <cp:revision>96</cp:revision>
  <dcterms:created xsi:type="dcterms:W3CDTF">2023-05-07T09:20:44Z</dcterms:created>
  <dcterms:modified xsi:type="dcterms:W3CDTF">2024-02-27T22:12:06Z</dcterms:modified>
</cp:coreProperties>
</file>